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8" r:id="rId3"/>
    <p:sldId id="269" r:id="rId4"/>
    <p:sldId id="270" r:id="rId5"/>
    <p:sldId id="291" r:id="rId6"/>
    <p:sldId id="271" r:id="rId7"/>
    <p:sldId id="292" r:id="rId8"/>
    <p:sldId id="274" r:id="rId9"/>
    <p:sldId id="276" r:id="rId10"/>
    <p:sldId id="277" r:id="rId11"/>
    <p:sldId id="293" r:id="rId12"/>
    <p:sldId id="278" r:id="rId13"/>
    <p:sldId id="294" r:id="rId14"/>
    <p:sldId id="272" r:id="rId15"/>
    <p:sldId id="279" r:id="rId16"/>
    <p:sldId id="295" r:id="rId17"/>
    <p:sldId id="280" r:id="rId18"/>
    <p:sldId id="296" r:id="rId19"/>
    <p:sldId id="257" r:id="rId20"/>
    <p:sldId id="283" r:id="rId21"/>
    <p:sldId id="267" r:id="rId22"/>
    <p:sldId id="258" r:id="rId23"/>
    <p:sldId id="285" r:id="rId24"/>
    <p:sldId id="259" r:id="rId25"/>
    <p:sldId id="287" r:id="rId26"/>
    <p:sldId id="260" r:id="rId27"/>
    <p:sldId id="284" r:id="rId28"/>
    <p:sldId id="261" r:id="rId29"/>
    <p:sldId id="286" r:id="rId30"/>
    <p:sldId id="264" r:id="rId31"/>
    <p:sldId id="290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7" d="100"/>
          <a:sy n="57" d="100"/>
        </p:scale>
        <p:origin x="-1616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DB85D-BC50-9C4F-9383-B81A59BF5842}" type="datetimeFigureOut">
              <a:rPr lang="en-US" smtClean="0"/>
              <a:t>4/12/15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DDEAF3-0442-5D42-8D52-3A0BF45A5AB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DB85D-BC50-9C4F-9383-B81A59BF5842}" type="datetimeFigureOut">
              <a:rPr lang="en-US" smtClean="0"/>
              <a:t>4/12/15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EAF3-0442-5D42-8D52-3A0BF45A5A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DB85D-BC50-9C4F-9383-B81A59BF5842}" type="datetimeFigureOut">
              <a:rPr lang="en-US" smtClean="0"/>
              <a:t>4/12/15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EAF3-0442-5D42-8D52-3A0BF45A5A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DB85D-BC50-9C4F-9383-B81A59BF5842}" type="datetimeFigureOut">
              <a:rPr lang="en-US" smtClean="0"/>
              <a:t>4/12/15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DDEAF3-0442-5D42-8D52-3A0BF45A5AB4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DB85D-BC50-9C4F-9383-B81A59BF5842}" type="datetimeFigureOut">
              <a:rPr lang="en-US" smtClean="0"/>
              <a:t>4/12/15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DDEAF3-0442-5D42-8D52-3A0BF45A5AB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DB85D-BC50-9C4F-9383-B81A59BF5842}" type="datetimeFigureOut">
              <a:rPr lang="en-US" smtClean="0"/>
              <a:t>4/12/15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DDEAF3-0442-5D42-8D52-3A0BF45A5AB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DB85D-BC50-9C4F-9383-B81A59BF5842}" type="datetimeFigureOut">
              <a:rPr lang="en-US" smtClean="0"/>
              <a:t>4/12/15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DDEAF3-0442-5D42-8D52-3A0BF45A5AB4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DB85D-BC50-9C4F-9383-B81A59BF5842}" type="datetimeFigureOut">
              <a:rPr lang="en-US" smtClean="0"/>
              <a:t>4/12/15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DDEAF3-0442-5D42-8D52-3A0BF45A5AB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DB85D-BC50-9C4F-9383-B81A59BF5842}" type="datetimeFigureOut">
              <a:rPr lang="en-US" smtClean="0"/>
              <a:t>4/12/15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DDEAF3-0442-5D42-8D52-3A0BF45A5AB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DB85D-BC50-9C4F-9383-B81A59BF5842}" type="datetimeFigureOut">
              <a:rPr lang="en-US" smtClean="0"/>
              <a:t>4/12/15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DDEAF3-0442-5D42-8D52-3A0BF45A5AB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DB85D-BC50-9C4F-9383-B81A59BF5842}" type="datetimeFigureOut">
              <a:rPr lang="en-US" smtClean="0"/>
              <a:t>4/12/15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DDEAF3-0442-5D42-8D52-3A0BF45A5AB4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544DB85D-BC50-9C4F-9383-B81A59BF5842}" type="datetimeFigureOut">
              <a:rPr lang="en-US" smtClean="0"/>
              <a:t>4/12/15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33DDEAF3-0442-5D42-8D52-3A0BF45A5AB4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823788" cy="685800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Abstract Expressionism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15713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288" indent="0" algn="ctr">
              <a:lnSpc>
                <a:spcPct val="150000"/>
              </a:lnSpc>
              <a:buNone/>
            </a:pPr>
            <a:r>
              <a:rPr lang="en-US" sz="2800" dirty="0">
                <a:effectLst/>
              </a:rPr>
              <a:t>Making sure that no one part of a painting is more important than another, a method to create flatness and no depth. </a:t>
            </a:r>
          </a:p>
          <a:p>
            <a:pPr marL="18288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effectLst/>
              </a:rPr>
              <a:t>All</a:t>
            </a:r>
            <a:r>
              <a:rPr lang="en-US" u="sng" dirty="0" smtClean="0">
                <a:effectLst/>
              </a:rPr>
              <a:t>-</a:t>
            </a:r>
            <a:r>
              <a:rPr lang="en-US" u="sng" dirty="0">
                <a:effectLst/>
              </a:rPr>
              <a:t>O</a:t>
            </a:r>
            <a:r>
              <a:rPr lang="en-US" u="sng" dirty="0" smtClean="0">
                <a:effectLst/>
              </a:rPr>
              <a:t>ver Painting</a:t>
            </a:r>
            <a:r>
              <a:rPr lang="en-US" b="1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978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46" y="1037245"/>
            <a:ext cx="7113602" cy="465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498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288" indent="0" algn="ctr">
              <a:buNone/>
            </a:pPr>
            <a:r>
              <a:rPr lang="en-US" sz="2800" dirty="0">
                <a:effectLst/>
              </a:rPr>
              <a:t>Where you can see evidence of the previous marks made by the artist underneath the final image, similar to erasure or painting over.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>
                <a:effectLst/>
              </a:rPr>
              <a:t>Pentimenti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439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" b="577"/>
          <a:stretch>
            <a:fillRect/>
          </a:stretch>
        </p:blipFill>
        <p:spPr>
          <a:xfrm>
            <a:off x="1357239" y="1031842"/>
            <a:ext cx="6402516" cy="480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60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288" indent="0" algn="ctr">
              <a:buNone/>
            </a:pPr>
            <a:r>
              <a:rPr lang="en-US" sz="3600" dirty="0"/>
              <a:t>W</a:t>
            </a:r>
            <a:r>
              <a:rPr lang="en-US" sz="3600" dirty="0" smtClean="0"/>
              <a:t>here </a:t>
            </a:r>
            <a:r>
              <a:rPr lang="en-US" sz="3600" dirty="0" smtClean="0"/>
              <a:t>color becomes the gesture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effectLst/>
              </a:rPr>
              <a:t>Chromatic Abstraction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998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33600" y="685801"/>
            <a:ext cx="6096000" cy="4016191"/>
          </a:xfrm>
        </p:spPr>
        <p:txBody>
          <a:bodyPr>
            <a:noAutofit/>
          </a:bodyPr>
          <a:lstStyle/>
          <a:p>
            <a:pPr marL="18288" indent="0" algn="ctr">
              <a:buNone/>
            </a:pPr>
            <a:r>
              <a:rPr lang="en-US" sz="3200" dirty="0">
                <a:effectLst/>
              </a:rPr>
              <a:t>Color field is characterized primarily by large fields of flat, </a:t>
            </a:r>
            <a:r>
              <a:rPr lang="en-US" sz="3200" dirty="0" smtClean="0">
                <a:effectLst/>
              </a:rPr>
              <a:t>solid color spread </a:t>
            </a:r>
            <a:r>
              <a:rPr lang="en-US" sz="3200" dirty="0">
                <a:effectLst/>
              </a:rPr>
              <a:t>across or stained into the canvas creating areas of unbroken surface and a flat picture plane. In color field painting color is freed from objective context and becomes the subject itself. 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5334000"/>
            <a:ext cx="7543800" cy="914400"/>
          </a:xfrm>
        </p:spPr>
        <p:txBody>
          <a:bodyPr/>
          <a:lstStyle/>
          <a:p>
            <a:r>
              <a:rPr lang="en-US" u="sng" dirty="0">
                <a:effectLst/>
              </a:rPr>
              <a:t>Color Field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272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951" b="-33951"/>
          <a:stretch>
            <a:fillRect/>
          </a:stretch>
        </p:blipFill>
        <p:spPr>
          <a:xfrm>
            <a:off x="665830" y="455062"/>
            <a:ext cx="7874542" cy="590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75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288" indent="0" algn="ctr">
              <a:lnSpc>
                <a:spcPct val="150000"/>
              </a:lnSpc>
              <a:buNone/>
            </a:pPr>
            <a:r>
              <a:rPr lang="en-US" sz="3200" dirty="0" smtClean="0"/>
              <a:t>When only one color is utilized in a painting and its values are explored on a single surface. 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effectLst/>
              </a:rPr>
              <a:t>The Monochrome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135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667" y="315688"/>
            <a:ext cx="4816114" cy="620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05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5132141"/>
            <a:ext cx="7543800" cy="914400"/>
          </a:xfrm>
        </p:spPr>
        <p:txBody>
          <a:bodyPr/>
          <a:lstStyle/>
          <a:p>
            <a:r>
              <a:rPr lang="en-US" dirty="0" smtClean="0"/>
              <a:t>Jackson Pollock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474470"/>
            <a:ext cx="4419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238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18288" indent="0" algn="ctr">
              <a:buNone/>
            </a:pPr>
            <a:r>
              <a:rPr lang="en-US" sz="3500" b="1" dirty="0"/>
              <a:t>A</a:t>
            </a:r>
            <a:r>
              <a:rPr lang="en-US" sz="3500" b="1" dirty="0" smtClean="0"/>
              <a:t> </a:t>
            </a:r>
            <a:r>
              <a:rPr lang="en-US" sz="3500" b="1" dirty="0"/>
              <a:t>post–World War II art movement in American </a:t>
            </a:r>
            <a:r>
              <a:rPr lang="en-US" sz="3500" b="1" dirty="0" smtClean="0"/>
              <a:t>painting that </a:t>
            </a:r>
            <a:r>
              <a:rPr lang="en-US" sz="3500" b="1" dirty="0"/>
              <a:t>developed in New York in the </a:t>
            </a:r>
            <a:r>
              <a:rPr lang="en-US" sz="3500" b="1" dirty="0" smtClean="0"/>
              <a:t>1940s. The</a:t>
            </a:r>
            <a:r>
              <a:rPr lang="en-US" sz="3500" b="1" dirty="0" smtClean="0">
                <a:effectLst/>
              </a:rPr>
              <a:t> </a:t>
            </a:r>
            <a:r>
              <a:rPr lang="en-US" sz="3500" dirty="0">
                <a:effectLst/>
              </a:rPr>
              <a:t>movement </a:t>
            </a:r>
            <a:r>
              <a:rPr lang="en-US" sz="3500" dirty="0" smtClean="0">
                <a:effectLst/>
              </a:rPr>
              <a:t>was characterized by art that does </a:t>
            </a:r>
            <a:r>
              <a:rPr lang="en-US" sz="3500" dirty="0">
                <a:effectLst/>
              </a:rPr>
              <a:t>not depict objective reality, but rather a subjective expression of inner experience. </a:t>
            </a:r>
            <a:r>
              <a:rPr lang="en-US" sz="3500" dirty="0" smtClean="0">
                <a:effectLst/>
              </a:rPr>
              <a:t>This inner experience was intended </a:t>
            </a:r>
            <a:r>
              <a:rPr lang="en-US" sz="3500" dirty="0">
                <a:effectLst/>
              </a:rPr>
              <a:t>to strike emotional </a:t>
            </a:r>
            <a:r>
              <a:rPr lang="en-US" sz="3500" dirty="0" smtClean="0">
                <a:effectLst/>
              </a:rPr>
              <a:t>chords with viewers. </a:t>
            </a:r>
            <a:endParaRPr lang="en-US" sz="3500" dirty="0">
              <a:effectLst/>
            </a:endParaRPr>
          </a:p>
          <a:p>
            <a:pPr marL="18288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effectLst/>
              </a:rPr>
              <a:t>Abstract Expressionism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046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 txBox="1">
            <a:spLocks/>
          </p:cNvSpPr>
          <p:nvPr/>
        </p:nvSpPr>
        <p:spPr>
          <a:xfrm>
            <a:off x="445642" y="5367338"/>
            <a:ext cx="8698358" cy="804862"/>
          </a:xfrm>
          <a:prstGeom prst="rect">
            <a:avLst/>
          </a:prstGeom>
        </p:spPr>
        <p:txBody>
          <a:bodyPr/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18288" indent="0">
              <a:buNone/>
            </a:pPr>
            <a:r>
              <a:rPr lang="en-US" sz="3200" b="1" dirty="0" smtClean="0">
                <a:latin typeface="Calibri" charset="0"/>
              </a:rPr>
              <a:t>Jackson Pollock – </a:t>
            </a:r>
            <a:r>
              <a:rPr lang="en-US" sz="3200" b="1" i="1" dirty="0" smtClean="0">
                <a:latin typeface="Calibri" charset="0"/>
              </a:rPr>
              <a:t>No. 1</a:t>
            </a:r>
            <a:r>
              <a:rPr lang="en-US" sz="3200" b="1" dirty="0" smtClean="0">
                <a:latin typeface="Calibri" charset="0"/>
              </a:rPr>
              <a:t> – </a:t>
            </a:r>
            <a:r>
              <a:rPr lang="en-US" sz="3200" b="1" dirty="0" smtClean="0">
                <a:latin typeface="Calibri" charset="0"/>
              </a:rPr>
              <a:t>1948 – Oil and enamel </a:t>
            </a:r>
            <a:endParaRPr lang="en-US" sz="3200" b="1" dirty="0" smtClean="0">
              <a:latin typeface="Calibri" charset="0"/>
            </a:endParaRPr>
          </a:p>
          <a:p>
            <a:endParaRPr lang="en-US" dirty="0">
              <a:latin typeface="Calibr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148" y="423402"/>
            <a:ext cx="7113602" cy="465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80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448146"/>
            <a:ext cx="635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84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5261575"/>
            <a:ext cx="7543800" cy="914400"/>
          </a:xfrm>
        </p:spPr>
        <p:txBody>
          <a:bodyPr/>
          <a:lstStyle/>
          <a:p>
            <a:r>
              <a:rPr lang="en-US" dirty="0" smtClean="0"/>
              <a:t>Barnett Newman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650" y="330669"/>
            <a:ext cx="7412692" cy="495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270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951" b="-33951"/>
          <a:stretch>
            <a:fillRect/>
          </a:stretch>
        </p:blipFill>
        <p:spPr>
          <a:xfrm>
            <a:off x="665830" y="-582104"/>
            <a:ext cx="7874542" cy="59045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3458" y="4828764"/>
            <a:ext cx="88905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/>
                <a:cs typeface="Calibri"/>
              </a:rPr>
              <a:t>Barnett Newma</a:t>
            </a:r>
            <a:r>
              <a:rPr lang="en-US" sz="3200" i="1" dirty="0" smtClean="0">
                <a:latin typeface="Calibri"/>
                <a:cs typeface="Calibri"/>
              </a:rPr>
              <a:t>n – </a:t>
            </a:r>
            <a:r>
              <a:rPr lang="en-US" sz="3200" i="1" dirty="0" err="1" smtClean="0">
                <a:latin typeface="Calibri"/>
                <a:cs typeface="Calibri"/>
              </a:rPr>
              <a:t>Vir</a:t>
            </a:r>
            <a:r>
              <a:rPr lang="en-US" sz="3200" i="1" dirty="0" smtClean="0">
                <a:latin typeface="Calibri"/>
                <a:cs typeface="Calibri"/>
              </a:rPr>
              <a:t> </a:t>
            </a:r>
            <a:r>
              <a:rPr lang="en-US" sz="3200" i="1" dirty="0" err="1" smtClean="0">
                <a:latin typeface="Calibri"/>
                <a:cs typeface="Calibri"/>
              </a:rPr>
              <a:t>heroicus</a:t>
            </a:r>
            <a:r>
              <a:rPr lang="en-US" sz="3200" i="1" dirty="0" smtClean="0">
                <a:latin typeface="Calibri"/>
                <a:cs typeface="Calibri"/>
              </a:rPr>
              <a:t> </a:t>
            </a:r>
            <a:r>
              <a:rPr lang="en-US" sz="3200" i="1" dirty="0" err="1" smtClean="0">
                <a:latin typeface="Calibri"/>
                <a:cs typeface="Calibri"/>
              </a:rPr>
              <a:t>sublimis</a:t>
            </a:r>
            <a:r>
              <a:rPr lang="en-US" sz="3200" dirty="0" smtClean="0">
                <a:latin typeface="Calibri"/>
                <a:cs typeface="Calibri"/>
              </a:rPr>
              <a:t> – 1950 – 1951 </a:t>
            </a:r>
            <a:r>
              <a:rPr lang="en-US" sz="3200" dirty="0" smtClean="0">
                <a:latin typeface="Calibri"/>
                <a:cs typeface="Calibri"/>
              </a:rPr>
              <a:t>– Oil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997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5270811"/>
            <a:ext cx="7543800" cy="914400"/>
          </a:xfrm>
        </p:spPr>
        <p:txBody>
          <a:bodyPr/>
          <a:lstStyle/>
          <a:p>
            <a:r>
              <a:rPr lang="en-US" dirty="0">
                <a:effectLst/>
              </a:rPr>
              <a:t>Cy </a:t>
            </a:r>
            <a:r>
              <a:rPr lang="en-US" dirty="0" err="1">
                <a:effectLst/>
              </a:rPr>
              <a:t>Twombly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457" y="406153"/>
            <a:ext cx="7266583" cy="486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649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0" b="8240"/>
          <a:stretch>
            <a:fillRect/>
          </a:stretch>
        </p:blipFill>
        <p:spPr>
          <a:xfrm>
            <a:off x="1435775" y="412349"/>
            <a:ext cx="6340664" cy="47554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5718" y="5221918"/>
            <a:ext cx="567334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Calibri" charset="0"/>
              </a:rPr>
              <a:t> </a:t>
            </a:r>
            <a:r>
              <a:rPr lang="en-US" sz="2800" dirty="0" smtClean="0">
                <a:latin typeface="Calibri" charset="0"/>
              </a:rPr>
              <a:t>Cy </a:t>
            </a:r>
            <a:r>
              <a:rPr lang="en-US" sz="2800" dirty="0" err="1" smtClean="0">
                <a:latin typeface="Calibri" charset="0"/>
              </a:rPr>
              <a:t>Twombly</a:t>
            </a:r>
            <a:r>
              <a:rPr lang="en-US" sz="2800" dirty="0" smtClean="0">
                <a:latin typeface="Calibri" charset="0"/>
              </a:rPr>
              <a:t> – </a:t>
            </a:r>
            <a:r>
              <a:rPr lang="en-US" sz="2800" i="1" dirty="0" smtClean="0">
                <a:latin typeface="Calibri" charset="0"/>
              </a:rPr>
              <a:t>Free Wheeler</a:t>
            </a:r>
            <a:r>
              <a:rPr lang="en-US" sz="2800" dirty="0" smtClean="0">
                <a:latin typeface="Calibri" charset="0"/>
              </a:rPr>
              <a:t> – </a:t>
            </a:r>
            <a:r>
              <a:rPr lang="en-US" sz="2800" dirty="0" smtClean="0">
                <a:latin typeface="Calibri" charset="0"/>
              </a:rPr>
              <a:t>1955 – </a:t>
            </a:r>
          </a:p>
          <a:p>
            <a:r>
              <a:rPr lang="en-US" sz="2800" dirty="0" smtClean="0">
                <a:latin typeface="Calibri" charset="0"/>
              </a:rPr>
              <a:t>Paint, crayon, pencil, &amp; pastel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26907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5186676"/>
            <a:ext cx="7543800" cy="914400"/>
          </a:xfrm>
        </p:spPr>
        <p:txBody>
          <a:bodyPr/>
          <a:lstStyle/>
          <a:p>
            <a:r>
              <a:rPr lang="en-US" dirty="0">
                <a:effectLst/>
              </a:rPr>
              <a:t>Willem de </a:t>
            </a:r>
            <a:r>
              <a:rPr lang="en-US" dirty="0" err="1">
                <a:effectLst/>
              </a:rPr>
              <a:t>Kooning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873" y="378834"/>
            <a:ext cx="4526151" cy="480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972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" b="577"/>
          <a:stretch>
            <a:fillRect/>
          </a:stretch>
        </p:blipFill>
        <p:spPr>
          <a:xfrm>
            <a:off x="1463074" y="566177"/>
            <a:ext cx="6402516" cy="48023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79666" y="2967335"/>
            <a:ext cx="1846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657671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 charset="0"/>
              </a:rPr>
              <a:t>Willem de </a:t>
            </a:r>
            <a:r>
              <a:rPr lang="en-US" sz="2800" dirty="0" err="1" smtClean="0">
                <a:latin typeface="Calibri" charset="0"/>
              </a:rPr>
              <a:t>Kooning</a:t>
            </a:r>
            <a:r>
              <a:rPr lang="en-US" sz="2800" dirty="0" smtClean="0">
                <a:latin typeface="Calibri" charset="0"/>
              </a:rPr>
              <a:t> – </a:t>
            </a:r>
            <a:r>
              <a:rPr lang="en-US" sz="2800" i="1" dirty="0" smtClean="0">
                <a:latin typeface="Calibri" charset="0"/>
              </a:rPr>
              <a:t>Untitled</a:t>
            </a:r>
            <a:r>
              <a:rPr lang="en-US" sz="2800" dirty="0" smtClean="0">
                <a:latin typeface="Calibri" charset="0"/>
              </a:rPr>
              <a:t> – 1948 </a:t>
            </a:r>
            <a:r>
              <a:rPr lang="en-US" sz="2800" dirty="0" smtClean="0">
                <a:latin typeface="Calibri" charset="0"/>
              </a:rPr>
              <a:t>– Oil, enamel, and paper </a:t>
            </a:r>
            <a:endParaRPr lang="en-US" sz="2800" dirty="0" smtClean="0">
              <a:latin typeface="Calibri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866007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5334000"/>
            <a:ext cx="7543800" cy="914400"/>
          </a:xfrm>
        </p:spPr>
        <p:txBody>
          <a:bodyPr/>
          <a:lstStyle/>
          <a:p>
            <a:r>
              <a:rPr lang="en-US" dirty="0">
                <a:effectLst/>
              </a:rPr>
              <a:t>Ellsworth Kelly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686" y="267412"/>
            <a:ext cx="3799941" cy="506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38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481857"/>
            <a:ext cx="9143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Ellsworth Kelly – </a:t>
            </a:r>
            <a:r>
              <a:rPr lang="en-US" sz="3000" i="1" dirty="0" smtClean="0"/>
              <a:t>Colors for a Large Wall</a:t>
            </a:r>
            <a:r>
              <a:rPr lang="en-US" sz="3000" dirty="0" smtClean="0"/>
              <a:t> – </a:t>
            </a:r>
            <a:r>
              <a:rPr lang="en-US" sz="3000" dirty="0" smtClean="0"/>
              <a:t>1951 - Oil</a:t>
            </a:r>
            <a:r>
              <a:rPr lang="en-US" sz="3000" dirty="0" smtClean="0"/>
              <a:t/>
            </a:r>
            <a:br>
              <a:rPr lang="en-US" sz="3000" dirty="0" smtClean="0"/>
            </a:br>
            <a:endParaRPr lang="en-US" sz="3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497" y="405177"/>
            <a:ext cx="4834467" cy="484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47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288" indent="0" algn="ctr">
              <a:buNone/>
            </a:pPr>
            <a:r>
              <a:rPr lang="en-US" sz="3200" dirty="0">
                <a:effectLst/>
              </a:rPr>
              <a:t>Things that do not exist in the world and also things that exist but are not treated as they are normally treated in proper context. </a:t>
            </a:r>
          </a:p>
          <a:p>
            <a:pPr marL="18288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effectLst/>
              </a:rPr>
              <a:t>Abstraction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8959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5334000"/>
            <a:ext cx="7543800" cy="914400"/>
          </a:xfrm>
        </p:spPr>
        <p:txBody>
          <a:bodyPr/>
          <a:lstStyle/>
          <a:p>
            <a:r>
              <a:rPr lang="en-US" dirty="0">
                <a:effectLst/>
              </a:rPr>
              <a:t>Mark Rothko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870" y="467971"/>
            <a:ext cx="4514738" cy="496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839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499" y="545040"/>
            <a:ext cx="5990166" cy="4492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0765" y="5659390"/>
            <a:ext cx="64267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Mark Rothko – </a:t>
            </a:r>
            <a:r>
              <a:rPr lang="en-US" sz="3200" i="1" dirty="0" smtClean="0"/>
              <a:t>No. 14 </a:t>
            </a:r>
            <a:r>
              <a:rPr lang="en-US" sz="3200" dirty="0" smtClean="0"/>
              <a:t>– 1960 – Oi</a:t>
            </a:r>
            <a:r>
              <a:rPr lang="en-US" sz="3200" dirty="0"/>
              <a:t>l</a:t>
            </a:r>
            <a:r>
              <a:rPr lang="en-US" sz="3200" dirty="0" smtClean="0"/>
              <a:t> 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99279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288" indent="0" algn="ctr">
              <a:buNone/>
            </a:pPr>
            <a:r>
              <a:rPr lang="en-US" sz="3200" dirty="0">
                <a:effectLst/>
              </a:rPr>
              <a:t>Images that are recognizable but out of their proper context. Think of artists like Picasso. </a:t>
            </a:r>
          </a:p>
          <a:p>
            <a:pPr marL="18288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8446" y="4876800"/>
            <a:ext cx="8202430" cy="914400"/>
          </a:xfrm>
        </p:spPr>
        <p:txBody>
          <a:bodyPr/>
          <a:lstStyle/>
          <a:p>
            <a:r>
              <a:rPr lang="en-US" u="sng" dirty="0">
                <a:effectLst/>
              </a:rPr>
              <a:t>Representational Abstraction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509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360" y="380999"/>
            <a:ext cx="4991412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61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83103" y="394187"/>
            <a:ext cx="6573207" cy="4657422"/>
          </a:xfrm>
        </p:spPr>
        <p:txBody>
          <a:bodyPr>
            <a:noAutofit/>
          </a:bodyPr>
          <a:lstStyle/>
          <a:p>
            <a:pPr marL="18288" indent="0" algn="ctr">
              <a:buNone/>
            </a:pPr>
            <a:r>
              <a:rPr lang="en-US" sz="2800" dirty="0" smtClean="0">
                <a:effectLst/>
              </a:rPr>
              <a:t>A type of abstraction not intended to represent reality. Essentially, the artwork does not represent or depict a person, place or thing in the natural world. Usually, the content of the work is its color, shapes, brushstrokes, size, scale, and, in some cases, its process. Generally nonrepresentational abstraction involves a</a:t>
            </a:r>
            <a:r>
              <a:rPr lang="en-US" sz="2800" b="1" dirty="0" smtClean="0">
                <a:effectLst/>
              </a:rPr>
              <a:t> </a:t>
            </a:r>
            <a:r>
              <a:rPr lang="en-US" sz="2800" dirty="0" smtClean="0">
                <a:effectLst/>
              </a:rPr>
              <a:t>subjective expression of inner experience. 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601614" y="5651557"/>
            <a:ext cx="10347232" cy="914400"/>
          </a:xfrm>
        </p:spPr>
        <p:txBody>
          <a:bodyPr/>
          <a:lstStyle/>
          <a:p>
            <a:pPr algn="ctr"/>
            <a:r>
              <a:rPr lang="en-US" sz="4400" u="sng" dirty="0">
                <a:effectLst/>
              </a:rPr>
              <a:t>Nonrepresentational/Nonobjective Abstraction</a:t>
            </a:r>
            <a:r>
              <a:rPr lang="en-US" sz="4400" dirty="0">
                <a:effectLst/>
              </a:rPr>
              <a:t>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353771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826" y="-423332"/>
            <a:ext cx="6538080" cy="804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31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60564" y="485242"/>
            <a:ext cx="6796028" cy="4372740"/>
          </a:xfrm>
        </p:spPr>
        <p:txBody>
          <a:bodyPr>
            <a:noAutofit/>
          </a:bodyPr>
          <a:lstStyle/>
          <a:p>
            <a:pPr marL="18288" indent="0" algn="ctr">
              <a:buNone/>
            </a:pPr>
            <a:r>
              <a:rPr lang="en-US" sz="3200" dirty="0">
                <a:effectLst/>
              </a:rPr>
              <a:t>A type of abstraction that emphasizes the process of making art and where the artist’s actions are clear. This often happens through a variety of techniques that include dripping, dabbing, smearing, and even flinging paint on to the surface of the canvas. 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9128" y="5356284"/>
            <a:ext cx="10026927" cy="914400"/>
          </a:xfrm>
        </p:spPr>
        <p:txBody>
          <a:bodyPr/>
          <a:lstStyle/>
          <a:p>
            <a:r>
              <a:rPr lang="en-US" sz="4200" u="sng" dirty="0">
                <a:effectLst/>
              </a:rPr>
              <a:t>Gestural </a:t>
            </a:r>
            <a:r>
              <a:rPr lang="en-US" sz="4200" u="sng" dirty="0" smtClean="0">
                <a:effectLst/>
              </a:rPr>
              <a:t>Abstraction/</a:t>
            </a:r>
            <a:r>
              <a:rPr lang="en-US" sz="4200" u="sng" dirty="0">
                <a:effectLst/>
              </a:rPr>
              <a:t>Action Painting</a:t>
            </a:r>
            <a:r>
              <a:rPr lang="en-US" sz="4200" dirty="0">
                <a:effectLst/>
              </a:rPr>
              <a:t> </a:t>
            </a:r>
            <a:r>
              <a:rPr lang="en-US" sz="4200" dirty="0" smtClean="0">
                <a:effectLst/>
              </a:rPr>
              <a:t> 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711276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288" indent="0" algn="ctr">
              <a:buNone/>
            </a:pPr>
            <a:r>
              <a:rPr lang="en-US" sz="3200" dirty="0">
                <a:effectLst/>
              </a:rPr>
              <a:t>When paintings were made on the ground instead of an easel. Think of artists like Jackson Pollock.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effectLst/>
              </a:rPr>
              <a:t>Horizontality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7147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1639</TotalTime>
  <Words>471</Words>
  <Application>Microsoft Macintosh PowerPoint</Application>
  <PresentationFormat>On-screen Show (4:3)</PresentationFormat>
  <Paragraphs>36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Elemental</vt:lpstr>
      <vt:lpstr>PowerPoint Presentation</vt:lpstr>
      <vt:lpstr>Abstract Expressionism </vt:lpstr>
      <vt:lpstr>Abstraction </vt:lpstr>
      <vt:lpstr>Representational Abstraction </vt:lpstr>
      <vt:lpstr>PowerPoint Presentation</vt:lpstr>
      <vt:lpstr>Nonrepresentational/Nonobjective Abstraction </vt:lpstr>
      <vt:lpstr>PowerPoint Presentation</vt:lpstr>
      <vt:lpstr>Gestural Abstraction/Action Painting  </vt:lpstr>
      <vt:lpstr>Horizontality </vt:lpstr>
      <vt:lpstr>All-Over Painting </vt:lpstr>
      <vt:lpstr>PowerPoint Presentation</vt:lpstr>
      <vt:lpstr>Pentimenti </vt:lpstr>
      <vt:lpstr>PowerPoint Presentation</vt:lpstr>
      <vt:lpstr>Chromatic Abstraction </vt:lpstr>
      <vt:lpstr>Color Field </vt:lpstr>
      <vt:lpstr>PowerPoint Presentation</vt:lpstr>
      <vt:lpstr>The Monochrome </vt:lpstr>
      <vt:lpstr>PowerPoint Presentation</vt:lpstr>
      <vt:lpstr>Jackson Pollock</vt:lpstr>
      <vt:lpstr>PowerPoint Presentation</vt:lpstr>
      <vt:lpstr>PowerPoint Presentation</vt:lpstr>
      <vt:lpstr>Barnett Newman</vt:lpstr>
      <vt:lpstr>PowerPoint Presentation</vt:lpstr>
      <vt:lpstr>Cy Twombly </vt:lpstr>
      <vt:lpstr>PowerPoint Presentation</vt:lpstr>
      <vt:lpstr>Willem de Kooning </vt:lpstr>
      <vt:lpstr>PowerPoint Presentation</vt:lpstr>
      <vt:lpstr>Ellsworth Kelly </vt:lpstr>
      <vt:lpstr>PowerPoint Presentation</vt:lpstr>
      <vt:lpstr>Mark Rothko </vt:lpstr>
      <vt:lpstr>PowerPoint Presentation</vt:lpstr>
    </vt:vector>
  </TitlesOfParts>
  <Company>Emily Sturges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Sturges</dc:creator>
  <cp:lastModifiedBy>Emily Sturges</cp:lastModifiedBy>
  <cp:revision>24</cp:revision>
  <dcterms:created xsi:type="dcterms:W3CDTF">2015-03-25T02:56:25Z</dcterms:created>
  <dcterms:modified xsi:type="dcterms:W3CDTF">2015-04-13T04:25:16Z</dcterms:modified>
</cp:coreProperties>
</file>