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319" r:id="rId3"/>
    <p:sldId id="308" r:id="rId4"/>
    <p:sldId id="258" r:id="rId5"/>
    <p:sldId id="281" r:id="rId6"/>
    <p:sldId id="284" r:id="rId7"/>
    <p:sldId id="309" r:id="rId8"/>
    <p:sldId id="262" r:id="rId9"/>
    <p:sldId id="310" r:id="rId10"/>
    <p:sldId id="261" r:id="rId11"/>
    <p:sldId id="269" r:id="rId12"/>
    <p:sldId id="311" r:id="rId13"/>
    <p:sldId id="268" r:id="rId14"/>
    <p:sldId id="312" r:id="rId15"/>
    <p:sldId id="263" r:id="rId16"/>
    <p:sldId id="285" r:id="rId17"/>
    <p:sldId id="313" r:id="rId18"/>
    <p:sldId id="265" r:id="rId19"/>
    <p:sldId id="278" r:id="rId20"/>
    <p:sldId id="277" r:id="rId21"/>
    <p:sldId id="320" r:id="rId22"/>
    <p:sldId id="314" r:id="rId23"/>
    <p:sldId id="305" r:id="rId24"/>
    <p:sldId id="315" r:id="rId25"/>
    <p:sldId id="306" r:id="rId26"/>
    <p:sldId id="316" r:id="rId27"/>
    <p:sldId id="297" r:id="rId28"/>
    <p:sldId id="298" r:id="rId29"/>
    <p:sldId id="317" r:id="rId30"/>
    <p:sldId id="294" r:id="rId31"/>
    <p:sldId id="291" r:id="rId32"/>
    <p:sldId id="318" r:id="rId33"/>
    <p:sldId id="295" r:id="rId34"/>
    <p:sldId id="296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68" d="100"/>
          <a:sy n="68" d="100"/>
        </p:scale>
        <p:origin x="-1720" y="-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B7EC-68A0-7747-AE9D-E276ED69CF75}" type="datetimeFigureOut">
              <a:rPr lang="en-US" smtClean="0"/>
              <a:t>4/6/15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C6D7-3113-7C44-B006-586EB777E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B7EC-68A0-7747-AE9D-E276ED69CF75}" type="datetimeFigureOut">
              <a:rPr lang="en-US" smtClean="0"/>
              <a:t>4/6/15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C6D7-3113-7C44-B006-586EB777E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B7EC-68A0-7747-AE9D-E276ED69CF75}" type="datetimeFigureOut">
              <a:rPr lang="en-US" smtClean="0"/>
              <a:t>4/6/15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C6D7-3113-7C44-B006-586EB777E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B7EC-68A0-7747-AE9D-E276ED69CF75}" type="datetimeFigureOut">
              <a:rPr lang="en-US" smtClean="0"/>
              <a:t>4/6/15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C6D7-3113-7C44-B006-586EB777E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B7EC-68A0-7747-AE9D-E276ED69CF75}" type="datetimeFigureOut">
              <a:rPr lang="en-US" smtClean="0"/>
              <a:t>4/6/15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C6D7-3113-7C44-B006-586EB777E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B7EC-68A0-7747-AE9D-E276ED69CF75}" type="datetimeFigureOut">
              <a:rPr lang="en-US" smtClean="0"/>
              <a:t>4/6/15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C6D7-3113-7C44-B006-586EB777E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B7EC-68A0-7747-AE9D-E276ED69CF75}" type="datetimeFigureOut">
              <a:rPr lang="en-US" smtClean="0"/>
              <a:t>4/6/15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C6D7-3113-7C44-B006-586EB777E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B7EC-68A0-7747-AE9D-E276ED69CF75}" type="datetimeFigureOut">
              <a:rPr lang="en-US" smtClean="0"/>
              <a:t>4/6/15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C6D7-3113-7C44-B006-586EB777E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B7EC-68A0-7747-AE9D-E276ED69CF75}" type="datetimeFigureOut">
              <a:rPr lang="en-US" smtClean="0"/>
              <a:t>4/6/15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C6D7-3113-7C44-B006-586EB777E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B7EC-68A0-7747-AE9D-E276ED69CF75}" type="datetimeFigureOut">
              <a:rPr lang="en-US" smtClean="0"/>
              <a:t>4/6/15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C6D7-3113-7C44-B006-586EB777E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B7EC-68A0-7747-AE9D-E276ED69CF75}" type="datetimeFigureOut">
              <a:rPr lang="en-US" smtClean="0"/>
              <a:t>4/6/15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C6D7-3113-7C44-B006-586EB777E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1B7EC-68A0-7747-AE9D-E276ED69CF75}" type="datetimeFigureOut">
              <a:rPr lang="en-US" smtClean="0"/>
              <a:t>4/6/15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AC6D7-3113-7C44-B006-586EB777E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African and Oceanic Art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57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0267" y="4933756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u="sng" dirty="0" smtClean="0">
                <a:solidFill>
                  <a:srgbClr val="FFFF00"/>
                </a:solidFill>
              </a:rPr>
              <a:t>Title</a:t>
            </a:r>
            <a:r>
              <a:rPr lang="en-US" b="1" dirty="0" smtClean="0">
                <a:solidFill>
                  <a:srgbClr val="FFFF00"/>
                </a:solidFill>
              </a:rPr>
              <a:t>:  A Spirit Medium</a:t>
            </a:r>
          </a:p>
          <a:p>
            <a:r>
              <a:rPr lang="en-US" b="1" u="sng" dirty="0" smtClean="0">
                <a:solidFill>
                  <a:srgbClr val="FFFF00"/>
                </a:solidFill>
              </a:rPr>
              <a:t>Material/Medium</a:t>
            </a:r>
            <a:r>
              <a:rPr lang="en-US" b="1" dirty="0" smtClean="0">
                <a:solidFill>
                  <a:srgbClr val="FFFF00"/>
                </a:solidFill>
              </a:rPr>
              <a:t>: Photograph</a:t>
            </a:r>
          </a:p>
          <a:p>
            <a:r>
              <a:rPr lang="en-US" b="1" u="sng" dirty="0" smtClean="0">
                <a:solidFill>
                  <a:srgbClr val="FFFF00"/>
                </a:solidFill>
              </a:rPr>
              <a:t>Location/Culture</a:t>
            </a:r>
            <a:r>
              <a:rPr lang="en-US" b="1" dirty="0" smtClean="0">
                <a:solidFill>
                  <a:srgbClr val="FFFF00"/>
                </a:solidFill>
              </a:rPr>
              <a:t>: Asante (</a:t>
            </a:r>
            <a:r>
              <a:rPr lang="en-US" b="1" dirty="0" smtClean="0">
                <a:solidFill>
                  <a:srgbClr val="FFFF00"/>
                </a:solidFill>
              </a:rPr>
              <a:t>Ghana</a:t>
            </a:r>
            <a:r>
              <a:rPr lang="en-US" b="1" dirty="0" smtClean="0">
                <a:solidFill>
                  <a:srgbClr val="FFFF00"/>
                </a:solidFill>
              </a:rPr>
              <a:t>)</a:t>
            </a:r>
          </a:p>
          <a:p>
            <a:r>
              <a:rPr lang="en-US" b="1" u="sng" dirty="0" smtClean="0">
                <a:solidFill>
                  <a:srgbClr val="FFFF00"/>
                </a:solidFill>
              </a:rPr>
              <a:t>Date</a:t>
            </a:r>
            <a:r>
              <a:rPr lang="en-US" b="1" dirty="0" smtClean="0">
                <a:solidFill>
                  <a:srgbClr val="FFFF00"/>
                </a:solidFill>
              </a:rPr>
              <a:t>: 1970s</a:t>
            </a: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  </a:t>
            </a:r>
            <a:endParaRPr lang="en-US" sz="1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93028"/>
            <a:ext cx="4556540" cy="627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0267" y="573962"/>
            <a:ext cx="4186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5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52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674" y="294846"/>
            <a:ext cx="2898189" cy="6280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5487" y="5111045"/>
            <a:ext cx="37137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cs typeface="Arial" charset="0"/>
              </a:rPr>
              <a:t>Title: </a:t>
            </a:r>
            <a:r>
              <a:rPr lang="en-US" b="1" dirty="0" err="1">
                <a:solidFill>
                  <a:srgbClr val="FFFF00"/>
                </a:solidFill>
                <a:cs typeface="Arial" charset="0"/>
              </a:rPr>
              <a:t>Akuaba</a:t>
            </a:r>
            <a:r>
              <a:rPr lang="en-US" b="1" dirty="0">
                <a:solidFill>
                  <a:srgbClr val="FFFF00"/>
                </a:solidFill>
                <a:cs typeface="Arial" charset="0"/>
              </a:rPr>
              <a:t> Comb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cs typeface="Arial" charset="0"/>
              </a:rPr>
              <a:t>Culture: Asante (Ghana, West Africa)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cs typeface="Arial" charset="0"/>
              </a:rPr>
              <a:t>Material: Wood, beads)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cs typeface="Arial" charset="0"/>
              </a:rPr>
              <a:t>Date: 20</a:t>
            </a:r>
            <a:r>
              <a:rPr lang="en-US" b="1" baseline="30000" dirty="0">
                <a:solidFill>
                  <a:srgbClr val="FFFF00"/>
                </a:solidFill>
                <a:cs typeface="Arial" charset="0"/>
              </a:rPr>
              <a:t>th</a:t>
            </a:r>
            <a:r>
              <a:rPr lang="en-US" b="1" dirty="0">
                <a:solidFill>
                  <a:srgbClr val="FFFF00"/>
                </a:solidFill>
                <a:cs typeface="Arial" charset="0"/>
              </a:rPr>
              <a:t>  century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74014" y="798049"/>
            <a:ext cx="4186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6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28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1270000"/>
            <a:ext cx="35814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80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260" y="504357"/>
            <a:ext cx="6248400" cy="413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7462" y="4727342"/>
            <a:ext cx="6592407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/>
            </a:r>
            <a:br>
              <a:rPr lang="en-US" sz="1600" b="1" dirty="0" smtClean="0">
                <a:solidFill>
                  <a:srgbClr val="FFFFFF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Title: Two </a:t>
            </a:r>
            <a:r>
              <a:rPr lang="en-US" b="1" i="1" dirty="0" smtClean="0">
                <a:solidFill>
                  <a:srgbClr val="FFFF00"/>
                </a:solidFill>
              </a:rPr>
              <a:t>Chi </a:t>
            </a:r>
            <a:r>
              <a:rPr lang="en-US" b="1" i="1" dirty="0" err="1" smtClean="0">
                <a:solidFill>
                  <a:srgbClr val="FFFF00"/>
                </a:solidFill>
              </a:rPr>
              <a:t>Wara</a:t>
            </a:r>
            <a:r>
              <a:rPr lang="en-US" b="1" dirty="0" smtClean="0">
                <a:solidFill>
                  <a:srgbClr val="FFFF00"/>
                </a:solidFill>
              </a:rPr>
              <a:t> Masks Performing  during an agricultural </a:t>
            </a:r>
            <a:r>
              <a:rPr lang="en-US" b="1" dirty="0" smtClean="0">
                <a:solidFill>
                  <a:srgbClr val="FFFF00"/>
                </a:solidFill>
              </a:rPr>
              <a:t>ritual</a:t>
            </a:r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Culture: </a:t>
            </a:r>
            <a:r>
              <a:rPr lang="en-US" b="1" dirty="0" err="1" smtClean="0">
                <a:solidFill>
                  <a:srgbClr val="FFFF00"/>
                </a:solidFill>
              </a:rPr>
              <a:t>Bamana</a:t>
            </a:r>
            <a:r>
              <a:rPr lang="en-US" b="1" dirty="0" smtClean="0">
                <a:solidFill>
                  <a:srgbClr val="FFFF00"/>
                </a:solidFill>
              </a:rPr>
              <a:t> (</a:t>
            </a:r>
            <a:r>
              <a:rPr lang="en-US" b="1" dirty="0" smtClean="0">
                <a:solidFill>
                  <a:srgbClr val="FFFF00"/>
                </a:solidFill>
              </a:rPr>
              <a:t>Mali)     </a:t>
            </a:r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Material: Photograph                                                                                                                          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Date: 20th century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118922" y="5804560"/>
            <a:ext cx="4186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7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942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338" y="338667"/>
            <a:ext cx="5997194" cy="607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35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0839" y="5162550"/>
            <a:ext cx="8185949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>
                <a:solidFill>
                  <a:srgbClr val="FFFF00"/>
                </a:solidFill>
              </a:rPr>
              <a:t>Title</a:t>
            </a:r>
            <a:r>
              <a:rPr lang="en-US" b="1" dirty="0" smtClean="0">
                <a:solidFill>
                  <a:srgbClr val="FFFF00"/>
                </a:solidFill>
              </a:rPr>
              <a:t>: Warrior (IL-MORANI) wearing a “lion-mane” headdress  indicating that he had killed a lion</a:t>
            </a:r>
          </a:p>
          <a:p>
            <a:r>
              <a:rPr lang="en-US" b="1" u="sng" dirty="0" smtClean="0">
                <a:solidFill>
                  <a:srgbClr val="FFFF00"/>
                </a:solidFill>
              </a:rPr>
              <a:t>Material/Medium</a:t>
            </a:r>
            <a:r>
              <a:rPr lang="en-US" b="1" dirty="0" smtClean="0">
                <a:solidFill>
                  <a:srgbClr val="FFFF00"/>
                </a:solidFill>
              </a:rPr>
              <a:t>: Photograph</a:t>
            </a:r>
          </a:p>
          <a:p>
            <a:r>
              <a:rPr lang="en-US" b="1" u="sng" dirty="0" smtClean="0">
                <a:solidFill>
                  <a:srgbClr val="FFFF00"/>
                </a:solidFill>
              </a:rPr>
              <a:t>Location/Culture</a:t>
            </a:r>
            <a:r>
              <a:rPr lang="en-US" b="1" dirty="0" smtClean="0">
                <a:solidFill>
                  <a:srgbClr val="FFFF00"/>
                </a:solidFill>
              </a:rPr>
              <a:t>: </a:t>
            </a:r>
            <a:r>
              <a:rPr lang="en-US" b="1" dirty="0" err="1" smtClean="0">
                <a:solidFill>
                  <a:srgbClr val="FFFF00"/>
                </a:solidFill>
              </a:rPr>
              <a:t>Maasai</a:t>
            </a:r>
            <a:r>
              <a:rPr lang="en-US" b="1" dirty="0" smtClean="0">
                <a:solidFill>
                  <a:srgbClr val="FFFF00"/>
                </a:solidFill>
              </a:rPr>
              <a:t> (</a:t>
            </a:r>
            <a:r>
              <a:rPr lang="en-US" b="1" dirty="0" smtClean="0">
                <a:solidFill>
                  <a:srgbClr val="FFFF00"/>
                </a:solidFill>
              </a:rPr>
              <a:t>Kenya)</a:t>
            </a:r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u="sng" dirty="0" smtClean="0">
                <a:solidFill>
                  <a:srgbClr val="FFFF00"/>
                </a:solidFill>
              </a:rPr>
              <a:t>Date</a:t>
            </a:r>
            <a:r>
              <a:rPr lang="en-US" b="1" dirty="0" smtClean="0">
                <a:solidFill>
                  <a:srgbClr val="FFFF00"/>
                </a:solidFill>
              </a:rPr>
              <a:t>: 20</a:t>
            </a:r>
            <a:r>
              <a:rPr lang="en-US" b="1" baseline="30000" dirty="0" smtClean="0">
                <a:solidFill>
                  <a:srgbClr val="FFFF00"/>
                </a:solidFill>
              </a:rPr>
              <a:t>th</a:t>
            </a:r>
            <a:r>
              <a:rPr lang="en-US" b="1" dirty="0" smtClean="0">
                <a:solidFill>
                  <a:srgbClr val="FFFF00"/>
                </a:solidFill>
              </a:rPr>
              <a:t> century</a:t>
            </a:r>
          </a:p>
          <a:p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  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5" name="Picture 2" descr="A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3222" y="258919"/>
            <a:ext cx="6432939" cy="4654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407461" y="5933379"/>
            <a:ext cx="4186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8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47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08" y="405480"/>
            <a:ext cx="4179824" cy="608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97964" y="4717530"/>
            <a:ext cx="380134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00"/>
                </a:solidFill>
              </a:rPr>
              <a:t>Title: Maiden with loose and assorted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00"/>
                </a:solidFill>
              </a:rPr>
              <a:t>beaded necklaces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00"/>
                </a:solidFill>
              </a:rPr>
              <a:t>Material: Photograph 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Culture: </a:t>
            </a:r>
            <a:r>
              <a:rPr lang="en-US" b="1" dirty="0" err="1" smtClean="0">
                <a:solidFill>
                  <a:srgbClr val="FFFF00"/>
                </a:solidFill>
              </a:rPr>
              <a:t>Samburu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(</a:t>
            </a:r>
            <a:r>
              <a:rPr lang="en-US" b="1" dirty="0" smtClean="0">
                <a:solidFill>
                  <a:srgbClr val="FFFF00"/>
                </a:solidFill>
              </a:rPr>
              <a:t>Kenya)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00"/>
                </a:solidFill>
              </a:rPr>
              <a:t>Date</a:t>
            </a:r>
            <a:r>
              <a:rPr lang="en-US" b="1" dirty="0" smtClean="0">
                <a:solidFill>
                  <a:srgbClr val="FFFF00"/>
                </a:solidFill>
              </a:rPr>
              <a:t>: 20</a:t>
            </a:r>
            <a:r>
              <a:rPr lang="en-US" b="1" baseline="30000" dirty="0" smtClean="0">
                <a:solidFill>
                  <a:srgbClr val="FFFF00"/>
                </a:solidFill>
              </a:rPr>
              <a:t>th</a:t>
            </a:r>
            <a:r>
              <a:rPr lang="en-US" b="1" dirty="0" smtClean="0">
                <a:solidFill>
                  <a:srgbClr val="FFFF00"/>
                </a:solidFill>
              </a:rPr>
              <a:t> century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280651" y="499266"/>
            <a:ext cx="4186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9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22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333500"/>
            <a:ext cx="34671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22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6894" y="5210283"/>
            <a:ext cx="60416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>
                <a:solidFill>
                  <a:srgbClr val="FFFF00"/>
                </a:solidFill>
              </a:rPr>
              <a:t>Title</a:t>
            </a:r>
            <a:r>
              <a:rPr lang="en-US" b="1" dirty="0" smtClean="0">
                <a:solidFill>
                  <a:srgbClr val="FFFF00"/>
                </a:solidFill>
              </a:rPr>
              <a:t>:</a:t>
            </a:r>
            <a:r>
              <a:rPr lang="en-US" dirty="0" smtClean="0">
                <a:solidFill>
                  <a:srgbClr val="FFFF00"/>
                </a:solidFill>
              </a:rPr>
              <a:t>  Bride with  elaborate hairdo</a:t>
            </a:r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u="sng" dirty="0" smtClean="0">
                <a:solidFill>
                  <a:srgbClr val="FFFF00"/>
                </a:solidFill>
              </a:rPr>
              <a:t>Material/Medium</a:t>
            </a:r>
            <a:r>
              <a:rPr lang="en-US" dirty="0" smtClean="0">
                <a:solidFill>
                  <a:srgbClr val="FFFF00"/>
                </a:solidFill>
              </a:rPr>
              <a:t>:  Photograph</a:t>
            </a:r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u="sng" dirty="0" smtClean="0">
                <a:solidFill>
                  <a:srgbClr val="FFFF00"/>
                </a:solidFill>
              </a:rPr>
              <a:t>Location/Culture</a:t>
            </a:r>
            <a:r>
              <a:rPr lang="en-US" b="1" dirty="0" smtClean="0">
                <a:solidFill>
                  <a:srgbClr val="FFFF00"/>
                </a:solidFill>
              </a:rPr>
              <a:t>:</a:t>
            </a:r>
            <a:r>
              <a:rPr lang="en-US" dirty="0" smtClean="0">
                <a:solidFill>
                  <a:srgbClr val="FFFF00"/>
                </a:solidFill>
              </a:rPr>
              <a:t> Yoruba (Nigeria)</a:t>
            </a:r>
          </a:p>
          <a:p>
            <a:r>
              <a:rPr lang="en-US" b="1" u="sng" dirty="0" smtClean="0">
                <a:solidFill>
                  <a:srgbClr val="FFFF00"/>
                </a:solidFill>
              </a:rPr>
              <a:t>Date</a:t>
            </a:r>
            <a:r>
              <a:rPr lang="en-US" dirty="0" smtClean="0">
                <a:solidFill>
                  <a:srgbClr val="FFFF00"/>
                </a:solidFill>
              </a:rPr>
              <a:t>: 20</a:t>
            </a:r>
            <a:r>
              <a:rPr lang="en-US" baseline="30000" dirty="0" smtClean="0">
                <a:solidFill>
                  <a:srgbClr val="FFFF00"/>
                </a:solidFill>
              </a:rPr>
              <a:t>th</a:t>
            </a:r>
            <a:r>
              <a:rPr lang="en-US" dirty="0" smtClean="0">
                <a:solidFill>
                  <a:srgbClr val="FFFF00"/>
                </a:solidFill>
              </a:rPr>
              <a:t>  century</a:t>
            </a:r>
          </a:p>
        </p:txBody>
      </p:sp>
      <p:pic>
        <p:nvPicPr>
          <p:cNvPr id="3" name="Picture 2" descr="A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1" y="218592"/>
            <a:ext cx="4057650" cy="619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6894" y="480593"/>
            <a:ext cx="652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10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616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209" y="365708"/>
            <a:ext cx="6383338" cy="442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3515" y="5080420"/>
            <a:ext cx="37508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a typeface="+mn-ea"/>
                <a:cs typeface="+mn-cs"/>
              </a:rPr>
              <a:t>Title: Abandoned </a:t>
            </a:r>
            <a:r>
              <a:rPr lang="en-US" b="1" dirty="0" err="1" smtClean="0">
                <a:solidFill>
                  <a:srgbClr val="FFFF00"/>
                </a:solidFill>
                <a:ea typeface="+mn-ea"/>
                <a:cs typeface="+mn-cs"/>
              </a:rPr>
              <a:t>Mbari</a:t>
            </a:r>
            <a:r>
              <a:rPr lang="en-US" b="1" dirty="0" smtClean="0">
                <a:solidFill>
                  <a:srgbClr val="FFFF00"/>
                </a:solidFill>
                <a:ea typeface="+mn-ea"/>
                <a:cs typeface="+mn-cs"/>
              </a:rPr>
              <a:t> house </a:t>
            </a:r>
            <a:br>
              <a:rPr lang="en-US" b="1" dirty="0" smtClean="0">
                <a:solidFill>
                  <a:srgbClr val="FFFF00"/>
                </a:solidFill>
                <a:ea typeface="+mn-ea"/>
                <a:cs typeface="+mn-cs"/>
              </a:rPr>
            </a:br>
            <a:r>
              <a:rPr lang="en-US" b="1" dirty="0" smtClean="0">
                <a:solidFill>
                  <a:srgbClr val="FFFF00"/>
                </a:solidFill>
                <a:ea typeface="+mn-ea"/>
                <a:cs typeface="+mn-cs"/>
              </a:rPr>
              <a:t>Material: Mixed media </a:t>
            </a:r>
            <a:br>
              <a:rPr lang="en-US" b="1" dirty="0" smtClean="0">
                <a:solidFill>
                  <a:srgbClr val="FFFF00"/>
                </a:solidFill>
                <a:ea typeface="+mn-ea"/>
                <a:cs typeface="+mn-cs"/>
              </a:rPr>
            </a:br>
            <a:r>
              <a:rPr lang="en-US" b="1" dirty="0" smtClean="0">
                <a:solidFill>
                  <a:srgbClr val="FFFF00"/>
                </a:solidFill>
                <a:ea typeface="+mn-ea"/>
                <a:cs typeface="+mn-cs"/>
              </a:rPr>
              <a:t>Culture: Igbo (Nigeria)                                                                                                                   </a:t>
            </a:r>
          </a:p>
          <a:p>
            <a:r>
              <a:rPr lang="en-US" b="1" dirty="0" smtClean="0">
                <a:solidFill>
                  <a:srgbClr val="FFFF00"/>
                </a:solidFill>
                <a:ea typeface="+mn-ea"/>
                <a:cs typeface="+mn-cs"/>
              </a:rPr>
              <a:t>Date: Photograph taken in the 1960s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044220" y="5690618"/>
            <a:ext cx="652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11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51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698500"/>
            <a:ext cx="50800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78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02" y="389977"/>
            <a:ext cx="6353175" cy="452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55331" y="5123239"/>
            <a:ext cx="55480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Title: </a:t>
            </a:r>
            <a:r>
              <a:rPr lang="en-US" b="1" dirty="0" err="1" smtClean="0">
                <a:solidFill>
                  <a:srgbClr val="FFFF00"/>
                </a:solidFill>
              </a:rPr>
              <a:t>Mbari</a:t>
            </a:r>
            <a:r>
              <a:rPr lang="en-US" b="1" dirty="0" smtClean="0">
                <a:solidFill>
                  <a:srgbClr val="FFFF00"/>
                </a:solidFill>
              </a:rPr>
              <a:t> Sculpture Depicting Nurses in a Labor Room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Material: Clay, metal, wood, paint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Culture: Igbo </a:t>
            </a:r>
            <a:r>
              <a:rPr lang="en-US" b="1" dirty="0" smtClean="0">
                <a:solidFill>
                  <a:srgbClr val="FFFF00"/>
                </a:solidFill>
              </a:rPr>
              <a:t>(Nigeria</a:t>
            </a:r>
            <a:r>
              <a:rPr lang="en-US" b="1" dirty="0" smtClean="0">
                <a:solidFill>
                  <a:srgbClr val="FFFF00"/>
                </a:solidFill>
              </a:rPr>
              <a:t>)                                                                                                     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Date: Photograph taken in the 1960s 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913492" y="5653270"/>
            <a:ext cx="652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12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871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5" y="516641"/>
            <a:ext cx="7785100" cy="579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96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400"/>
            <a:ext cx="9144000" cy="52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41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1.bp.blogspot.com/-HxM2owKXbdk/Trgi3dV0c9I/AAAAAAAAEaI/TOsKWqveNoQ/s1600/Malanggan+in+BootsformKara%252C+Paruai%252C+n%25C3%25B6rdliches+Neuirland%252C+Papua-Neuguinea%252C+Anfang+20.+Jh.%252C+Holz%252C+Turboschneckendeckel%252C+Pflanzenst%25C3%25A4ngel+und+-fasern%252C+nat%25C3%25BCrliche+Pigmente%252C+L%25C3%25A4nge+6+Me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33" y="599567"/>
            <a:ext cx="6926263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805" y="5012377"/>
            <a:ext cx="8798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>
              <a:defRPr/>
            </a:pPr>
            <a:r>
              <a:rPr lang="en-US" b="1" dirty="0">
                <a:solidFill>
                  <a:srgbClr val="FFFF00"/>
                </a:solidFill>
              </a:rPr>
              <a:t>Title: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Malanggan</a:t>
            </a:r>
            <a:r>
              <a:rPr lang="en-US" dirty="0">
                <a:solidFill>
                  <a:srgbClr val="FFFF00"/>
                </a:solidFill>
              </a:rPr>
              <a:t> spirit canoe with ten ancestor figures</a:t>
            </a:r>
            <a:endParaRPr lang="en-US" b="1" dirty="0">
              <a:solidFill>
                <a:srgbClr val="FFFF00"/>
              </a:solidFill>
            </a:endParaRPr>
          </a:p>
          <a:p>
            <a:pPr lvl="4">
              <a:defRPr/>
            </a:pPr>
            <a:r>
              <a:rPr lang="en-US" b="1" dirty="0">
                <a:solidFill>
                  <a:srgbClr val="FFFF00"/>
                </a:solidFill>
              </a:rPr>
              <a:t>Country:</a:t>
            </a:r>
            <a:r>
              <a:rPr lang="en-US" dirty="0">
                <a:solidFill>
                  <a:srgbClr val="FFFF00"/>
                </a:solidFill>
              </a:rPr>
              <a:t> Northern New Ireland </a:t>
            </a:r>
            <a:r>
              <a:rPr lang="en-US" dirty="0" smtClean="0">
                <a:solidFill>
                  <a:srgbClr val="FFFF00"/>
                </a:solidFill>
              </a:rPr>
              <a:t>(Melanesia</a:t>
            </a:r>
            <a:r>
              <a:rPr lang="en-US" dirty="0">
                <a:solidFill>
                  <a:srgbClr val="FFFF00"/>
                </a:solidFill>
              </a:rPr>
              <a:t>)</a:t>
            </a:r>
            <a:endParaRPr lang="en-US" b="1" dirty="0">
              <a:solidFill>
                <a:srgbClr val="FFFF00"/>
              </a:solidFill>
            </a:endParaRPr>
          </a:p>
          <a:p>
            <a:pPr lvl="4">
              <a:defRPr/>
            </a:pPr>
            <a:r>
              <a:rPr lang="en-US" b="1" dirty="0">
                <a:solidFill>
                  <a:srgbClr val="FFFF00"/>
                </a:solidFill>
              </a:rPr>
              <a:t>Medium:</a:t>
            </a:r>
            <a:r>
              <a:rPr lang="en-US" dirty="0">
                <a:solidFill>
                  <a:srgbClr val="FFFF00"/>
                </a:solidFill>
              </a:rPr>
              <a:t> Mixed media</a:t>
            </a:r>
            <a:endParaRPr lang="en-US" b="1" dirty="0">
              <a:solidFill>
                <a:srgbClr val="FFFF00"/>
              </a:solidFill>
            </a:endParaRPr>
          </a:p>
          <a:p>
            <a:pPr lvl="4">
              <a:defRPr/>
            </a:pPr>
            <a:r>
              <a:rPr lang="en-US" b="1" dirty="0">
                <a:solidFill>
                  <a:srgbClr val="FFFF00"/>
                </a:solidFill>
              </a:rPr>
              <a:t>Date:</a:t>
            </a:r>
            <a:r>
              <a:rPr lang="en-US" dirty="0">
                <a:solidFill>
                  <a:srgbClr val="FFFF00"/>
                </a:solidFill>
              </a:rPr>
              <a:t> 20th century</a:t>
            </a:r>
          </a:p>
        </p:txBody>
      </p:sp>
      <p:sp>
        <p:nvSpPr>
          <p:cNvPr id="4" name="Rectangle 3"/>
          <p:cNvSpPr/>
          <p:nvPr/>
        </p:nvSpPr>
        <p:spPr>
          <a:xfrm>
            <a:off x="271101" y="414901"/>
            <a:ext cx="652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13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7403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500"/>
            <a:ext cx="9144000" cy="594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73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Documents and Settings\Babatunde Lawal\Desktop\Lawal\Fig. 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954" y="676704"/>
            <a:ext cx="64008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281937"/>
            <a:ext cx="8236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>
              <a:defRPr/>
            </a:pPr>
            <a:r>
              <a:rPr lang="en-US" b="1" dirty="0">
                <a:solidFill>
                  <a:srgbClr val="FFFF00"/>
                </a:solidFill>
              </a:rPr>
              <a:t>Title:</a:t>
            </a:r>
            <a:r>
              <a:rPr lang="en-US" dirty="0">
                <a:solidFill>
                  <a:srgbClr val="FFFF00"/>
                </a:solidFill>
              </a:rPr>
              <a:t> Carved rock signifying Creator Deity (Make-make)</a:t>
            </a:r>
            <a:endParaRPr lang="en-US" b="1" dirty="0">
              <a:solidFill>
                <a:srgbClr val="FFFF00"/>
              </a:solidFill>
            </a:endParaRPr>
          </a:p>
          <a:p>
            <a:pPr lvl="4">
              <a:defRPr/>
            </a:pPr>
            <a:r>
              <a:rPr lang="en-US" b="1" dirty="0">
                <a:solidFill>
                  <a:srgbClr val="FFFF00"/>
                </a:solidFill>
              </a:rPr>
              <a:t>Country:</a:t>
            </a:r>
            <a:r>
              <a:rPr lang="en-US" dirty="0">
                <a:solidFill>
                  <a:srgbClr val="FFFF00"/>
                </a:solidFill>
              </a:rPr>
              <a:t> Easter Island (Eastern Polynesia)</a:t>
            </a:r>
            <a:endParaRPr lang="en-US" b="1" dirty="0">
              <a:solidFill>
                <a:srgbClr val="FFFF00"/>
              </a:solidFill>
            </a:endParaRPr>
          </a:p>
          <a:p>
            <a:pPr lvl="4">
              <a:defRPr/>
            </a:pPr>
            <a:r>
              <a:rPr lang="en-US" b="1" dirty="0">
                <a:solidFill>
                  <a:srgbClr val="FFFF00"/>
                </a:solidFill>
              </a:rPr>
              <a:t>Medium</a:t>
            </a:r>
            <a:r>
              <a:rPr lang="en-US" dirty="0">
                <a:solidFill>
                  <a:srgbClr val="FFFF00"/>
                </a:solidFill>
              </a:rPr>
              <a:t>: Volcanic rock</a:t>
            </a:r>
            <a:endParaRPr lang="en-US" b="1" dirty="0">
              <a:solidFill>
                <a:srgbClr val="FFFF00"/>
              </a:solidFill>
            </a:endParaRPr>
          </a:p>
          <a:p>
            <a:pPr lvl="4">
              <a:defRPr/>
            </a:pPr>
            <a:r>
              <a:rPr lang="en-US" b="1" dirty="0">
                <a:solidFill>
                  <a:srgbClr val="FFFF00"/>
                </a:solidFill>
              </a:rPr>
              <a:t>Date:</a:t>
            </a:r>
            <a:r>
              <a:rPr lang="en-US" dirty="0">
                <a:solidFill>
                  <a:srgbClr val="FFFF00"/>
                </a:solidFill>
              </a:rPr>
              <a:t> Pre-20th century</a:t>
            </a:r>
          </a:p>
        </p:txBody>
      </p:sp>
      <p:sp>
        <p:nvSpPr>
          <p:cNvPr id="4" name="Rectangle 3"/>
          <p:cNvSpPr/>
          <p:nvPr/>
        </p:nvSpPr>
        <p:spPr>
          <a:xfrm>
            <a:off x="7910648" y="5835935"/>
            <a:ext cx="652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14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675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132" y="457199"/>
            <a:ext cx="5985933" cy="598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46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Documents and Settings\Babatunde Lawal\Desktop\Lawal\Fig. 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865" y="755637"/>
            <a:ext cx="6096000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7325" y="5239182"/>
            <a:ext cx="6938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>
              <a:defRPr/>
            </a:pPr>
            <a:r>
              <a:rPr lang="en-US" b="1" dirty="0">
                <a:solidFill>
                  <a:srgbClr val="FFFF00"/>
                </a:solidFill>
              </a:rPr>
              <a:t>Title: Mourners during a </a:t>
            </a:r>
            <a:r>
              <a:rPr lang="en-US" b="1" dirty="0" err="1">
                <a:solidFill>
                  <a:srgbClr val="FFFF00"/>
                </a:solidFill>
              </a:rPr>
              <a:t>Pukamuni</a:t>
            </a:r>
            <a:r>
              <a:rPr lang="en-US" b="1" dirty="0">
                <a:solidFill>
                  <a:srgbClr val="FFFF00"/>
                </a:solidFill>
              </a:rPr>
              <a:t> ceremony </a:t>
            </a:r>
          </a:p>
          <a:p>
            <a:pPr lvl="4">
              <a:defRPr/>
            </a:pPr>
            <a:r>
              <a:rPr lang="en-US" b="1" dirty="0">
                <a:solidFill>
                  <a:srgbClr val="FFFF00"/>
                </a:solidFill>
              </a:rPr>
              <a:t>Culture/Country: </a:t>
            </a:r>
            <a:r>
              <a:rPr lang="en-US" b="1" dirty="0" err="1" smtClean="0">
                <a:solidFill>
                  <a:srgbClr val="FFFF00"/>
                </a:solidFill>
              </a:rPr>
              <a:t>Tiwi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Islands (Australia)</a:t>
            </a:r>
          </a:p>
          <a:p>
            <a:pPr lvl="4">
              <a:defRPr/>
            </a:pPr>
            <a:r>
              <a:rPr lang="en-US" b="1" dirty="0">
                <a:solidFill>
                  <a:srgbClr val="FFFF00"/>
                </a:solidFill>
              </a:rPr>
              <a:t>Medium: Photograph</a:t>
            </a:r>
          </a:p>
          <a:p>
            <a:pPr lvl="4">
              <a:defRPr/>
            </a:pPr>
            <a:r>
              <a:rPr lang="en-US" b="1" dirty="0">
                <a:solidFill>
                  <a:srgbClr val="FFFF00"/>
                </a:solidFill>
              </a:rPr>
              <a:t>Date: 1960's</a:t>
            </a:r>
          </a:p>
        </p:txBody>
      </p:sp>
      <p:sp>
        <p:nvSpPr>
          <p:cNvPr id="4" name="Rectangle 3"/>
          <p:cNvSpPr/>
          <p:nvPr/>
        </p:nvSpPr>
        <p:spPr>
          <a:xfrm>
            <a:off x="8062895" y="5793180"/>
            <a:ext cx="652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15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46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Documents and Settings\Babatunde Lawal\Desktop\Lawal\Fig. 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04" y="350838"/>
            <a:ext cx="4140200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9007" y="4830935"/>
            <a:ext cx="7437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>
              <a:defRPr/>
            </a:pPr>
            <a:r>
              <a:rPr lang="en-US" b="1" dirty="0">
                <a:solidFill>
                  <a:srgbClr val="FFFF00"/>
                </a:solidFill>
              </a:rPr>
              <a:t>Title: Abandoned </a:t>
            </a:r>
            <a:r>
              <a:rPr lang="en-US" b="1" dirty="0" err="1">
                <a:solidFill>
                  <a:srgbClr val="FFFF00"/>
                </a:solidFill>
              </a:rPr>
              <a:t>pukamuni</a:t>
            </a:r>
            <a:r>
              <a:rPr lang="en-US" b="1" dirty="0">
                <a:solidFill>
                  <a:srgbClr val="FFFF00"/>
                </a:solidFill>
              </a:rPr>
              <a:t> poles</a:t>
            </a:r>
          </a:p>
          <a:p>
            <a:pPr lvl="4">
              <a:defRPr/>
            </a:pPr>
            <a:r>
              <a:rPr lang="en-US" b="1" dirty="0">
                <a:solidFill>
                  <a:srgbClr val="FFFF00"/>
                </a:solidFill>
              </a:rPr>
              <a:t>Culture/Country: </a:t>
            </a:r>
            <a:r>
              <a:rPr lang="en-US" b="1" dirty="0" err="1">
                <a:solidFill>
                  <a:srgbClr val="FFFF00"/>
                </a:solidFill>
              </a:rPr>
              <a:t>Tiwi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I</a:t>
            </a:r>
            <a:r>
              <a:rPr lang="en-US" b="1" dirty="0" smtClean="0">
                <a:solidFill>
                  <a:srgbClr val="FFFF00"/>
                </a:solidFill>
              </a:rPr>
              <a:t>slands (</a:t>
            </a:r>
            <a:r>
              <a:rPr lang="en-US" b="1" dirty="0">
                <a:solidFill>
                  <a:srgbClr val="FFFF00"/>
                </a:solidFill>
              </a:rPr>
              <a:t>Australia)</a:t>
            </a:r>
          </a:p>
          <a:p>
            <a:pPr lvl="4">
              <a:defRPr/>
            </a:pPr>
            <a:r>
              <a:rPr lang="en-US" b="1" dirty="0">
                <a:solidFill>
                  <a:srgbClr val="FFFF00"/>
                </a:solidFill>
              </a:rPr>
              <a:t>Medium: Photographs</a:t>
            </a:r>
          </a:p>
          <a:p>
            <a:pPr lvl="4">
              <a:defRPr/>
            </a:pPr>
            <a:r>
              <a:rPr lang="en-US" b="1" dirty="0">
                <a:solidFill>
                  <a:srgbClr val="FFFF00"/>
                </a:solidFill>
              </a:rPr>
              <a:t>Date: 1960's</a:t>
            </a:r>
          </a:p>
        </p:txBody>
      </p:sp>
      <p:sp>
        <p:nvSpPr>
          <p:cNvPr id="4" name="Rectangle 3"/>
          <p:cNvSpPr/>
          <p:nvPr/>
        </p:nvSpPr>
        <p:spPr>
          <a:xfrm>
            <a:off x="8118923" y="350838"/>
            <a:ext cx="652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16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738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825500"/>
            <a:ext cx="749300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84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0"/>
            <a:ext cx="725983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0931" y="863600"/>
            <a:ext cx="62023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DEMOCRATIC REPUBLIC OF CONGO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832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Documents and Settings\Babatunde Lawal\Desktop\Lawal\Fig.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85" y="453609"/>
            <a:ext cx="38036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42359" y="4762894"/>
            <a:ext cx="61918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>
              <a:defRPr/>
            </a:pPr>
            <a:r>
              <a:rPr lang="en-US" b="1" dirty="0">
                <a:solidFill>
                  <a:srgbClr val="FFFF00"/>
                </a:solidFill>
              </a:rPr>
              <a:t>Title: Rock formation associated with “Dreamtime” ancestors</a:t>
            </a:r>
          </a:p>
          <a:p>
            <a:pPr lvl="4">
              <a:defRPr/>
            </a:pPr>
            <a:r>
              <a:rPr lang="en-US" b="1" dirty="0">
                <a:solidFill>
                  <a:srgbClr val="FFFF00"/>
                </a:solidFill>
              </a:rPr>
              <a:t>Culture/Country: Arnhem Land (Australia)</a:t>
            </a:r>
          </a:p>
          <a:p>
            <a:pPr lvl="4">
              <a:defRPr/>
            </a:pPr>
            <a:r>
              <a:rPr lang="en-US" b="1" dirty="0">
                <a:solidFill>
                  <a:srgbClr val="FFFF00"/>
                </a:solidFill>
              </a:rPr>
              <a:t>Medium: Photograph</a:t>
            </a:r>
          </a:p>
          <a:p>
            <a:pPr lvl="4">
              <a:defRPr/>
            </a:pPr>
            <a:r>
              <a:rPr lang="en-US" b="1" dirty="0">
                <a:solidFill>
                  <a:srgbClr val="FFFF00"/>
                </a:solidFill>
              </a:rPr>
              <a:t>Date: 20th century</a:t>
            </a:r>
          </a:p>
        </p:txBody>
      </p:sp>
      <p:sp>
        <p:nvSpPr>
          <p:cNvPr id="4" name="Rectangle 3"/>
          <p:cNvSpPr/>
          <p:nvPr/>
        </p:nvSpPr>
        <p:spPr>
          <a:xfrm>
            <a:off x="8100247" y="293854"/>
            <a:ext cx="652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17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784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Documents and Settings\Babatunde Lawal\Desktop\Lawal\Fig.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27" y="533400"/>
            <a:ext cx="33147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67682" y="5372013"/>
            <a:ext cx="8421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>
              <a:defRPr/>
            </a:pPr>
            <a:r>
              <a:rPr lang="en-US" b="1" dirty="0">
                <a:solidFill>
                  <a:srgbClr val="FFFF00"/>
                </a:solidFill>
              </a:rPr>
              <a:t>Title:</a:t>
            </a:r>
            <a:r>
              <a:rPr lang="en-US" dirty="0">
                <a:solidFill>
                  <a:srgbClr val="FFFF00"/>
                </a:solidFill>
              </a:rPr>
              <a:t> “Mimi” spirits with raised arms</a:t>
            </a:r>
            <a:endParaRPr lang="en-US" b="1" dirty="0">
              <a:solidFill>
                <a:srgbClr val="FFFF00"/>
              </a:solidFill>
            </a:endParaRPr>
          </a:p>
          <a:p>
            <a:pPr lvl="4">
              <a:defRPr/>
            </a:pPr>
            <a:r>
              <a:rPr lang="en-US" b="1" dirty="0">
                <a:solidFill>
                  <a:srgbClr val="FFFF00"/>
                </a:solidFill>
              </a:rPr>
              <a:t>Culture/Country: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Arnhem Land (Australia)</a:t>
            </a:r>
          </a:p>
          <a:p>
            <a:pPr lvl="4">
              <a:defRPr/>
            </a:pPr>
            <a:r>
              <a:rPr lang="en-US" b="1" dirty="0" smtClean="0">
                <a:solidFill>
                  <a:srgbClr val="FFFF00"/>
                </a:solidFill>
              </a:rPr>
              <a:t>Medium</a:t>
            </a:r>
            <a:r>
              <a:rPr lang="en-US" b="1" dirty="0">
                <a:solidFill>
                  <a:srgbClr val="FFFF00"/>
                </a:solidFill>
              </a:rPr>
              <a:t>:</a:t>
            </a:r>
            <a:r>
              <a:rPr lang="en-US" dirty="0">
                <a:solidFill>
                  <a:srgbClr val="FFFF00"/>
                </a:solidFill>
              </a:rPr>
              <a:t> Rock, pigment</a:t>
            </a:r>
            <a:endParaRPr lang="en-US" b="1" dirty="0">
              <a:solidFill>
                <a:srgbClr val="FFFF00"/>
              </a:solidFill>
            </a:endParaRPr>
          </a:p>
          <a:p>
            <a:pPr lvl="4">
              <a:defRPr/>
            </a:pPr>
            <a:r>
              <a:rPr lang="en-US" b="1" dirty="0">
                <a:solidFill>
                  <a:srgbClr val="FFFF00"/>
                </a:solidFill>
              </a:rPr>
              <a:t>Date:</a:t>
            </a:r>
            <a:r>
              <a:rPr lang="en-US" dirty="0">
                <a:solidFill>
                  <a:srgbClr val="FFFF00"/>
                </a:solidFill>
              </a:rPr>
              <a:t> Unknown (Prehistoric).</a:t>
            </a:r>
          </a:p>
        </p:txBody>
      </p:sp>
      <p:sp>
        <p:nvSpPr>
          <p:cNvPr id="4" name="Rectangle 3"/>
          <p:cNvSpPr/>
          <p:nvPr/>
        </p:nvSpPr>
        <p:spPr>
          <a:xfrm>
            <a:off x="8062896" y="368549"/>
            <a:ext cx="652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18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280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132" y="886742"/>
            <a:ext cx="5808133" cy="490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822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Documents and Settings\Babatunde Lawal\Desktop\Lawal\Fig. 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5" y="379204"/>
            <a:ext cx="3379788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12927" y="5259214"/>
            <a:ext cx="9297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>
              <a:defRPr/>
            </a:pPr>
            <a:r>
              <a:rPr lang="en-US" b="1" dirty="0">
                <a:solidFill>
                  <a:srgbClr val="FFFF00"/>
                </a:solidFill>
              </a:rPr>
              <a:t>Title: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Wandjina</a:t>
            </a:r>
            <a:r>
              <a:rPr lang="en-US" dirty="0">
                <a:solidFill>
                  <a:srgbClr val="FFFF00"/>
                </a:solidFill>
              </a:rPr>
              <a:t> spirits</a:t>
            </a:r>
            <a:endParaRPr lang="en-US" b="1" dirty="0">
              <a:solidFill>
                <a:srgbClr val="FFFF00"/>
              </a:solidFill>
            </a:endParaRPr>
          </a:p>
          <a:p>
            <a:pPr lvl="4">
              <a:defRPr/>
            </a:pPr>
            <a:r>
              <a:rPr lang="en-US" b="1" dirty="0">
                <a:solidFill>
                  <a:srgbClr val="FFFF00"/>
                </a:solidFill>
              </a:rPr>
              <a:t>Culture/Country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 smtClean="0">
                <a:solidFill>
                  <a:srgbClr val="FFFF00"/>
                </a:solidFill>
              </a:rPr>
              <a:t>Kimberly (Australia</a:t>
            </a:r>
            <a:r>
              <a:rPr lang="en-US" dirty="0">
                <a:solidFill>
                  <a:srgbClr val="FFFF00"/>
                </a:solidFill>
              </a:rPr>
              <a:t>)</a:t>
            </a:r>
            <a:endParaRPr lang="en-US" b="1" dirty="0">
              <a:solidFill>
                <a:srgbClr val="FFFF00"/>
              </a:solidFill>
            </a:endParaRPr>
          </a:p>
          <a:p>
            <a:pPr lvl="4">
              <a:defRPr/>
            </a:pPr>
            <a:r>
              <a:rPr lang="en-US" b="1" dirty="0">
                <a:solidFill>
                  <a:srgbClr val="FFFF00"/>
                </a:solidFill>
              </a:rPr>
              <a:t>Medium:</a:t>
            </a:r>
            <a:r>
              <a:rPr lang="en-US" dirty="0">
                <a:solidFill>
                  <a:srgbClr val="FFFF00"/>
                </a:solidFill>
              </a:rPr>
              <a:t> Rock, pigment</a:t>
            </a:r>
          </a:p>
          <a:p>
            <a:pPr lvl="4">
              <a:defRPr/>
            </a:pPr>
            <a:r>
              <a:rPr lang="en-US" b="1" dirty="0">
                <a:solidFill>
                  <a:srgbClr val="FFFF00"/>
                </a:solidFill>
              </a:rPr>
              <a:t>Date</a:t>
            </a:r>
            <a:r>
              <a:rPr lang="en-US" dirty="0">
                <a:solidFill>
                  <a:srgbClr val="FFFF00"/>
                </a:solidFill>
              </a:rPr>
              <a:t>: Prehistoric art, repainted in the 20th century</a:t>
            </a:r>
            <a:r>
              <a:rPr lang="en-US" sz="1600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8006869" y="355601"/>
            <a:ext cx="652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19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95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Documents and Settings\Babatunde Lawal\Desktop\Lawal\Fig. 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44" y="533400"/>
            <a:ext cx="59436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9003" y="5154181"/>
            <a:ext cx="69387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>
              <a:defRPr/>
            </a:pPr>
            <a:r>
              <a:rPr lang="en-US" b="1" dirty="0">
                <a:solidFill>
                  <a:srgbClr val="FFFF00"/>
                </a:solidFill>
              </a:rPr>
              <a:t>Title: Charlie restoring a </a:t>
            </a:r>
            <a:r>
              <a:rPr lang="en-US" b="1" dirty="0" err="1">
                <a:solidFill>
                  <a:srgbClr val="FFFF00"/>
                </a:solidFill>
              </a:rPr>
              <a:t>Wondjina</a:t>
            </a:r>
            <a:r>
              <a:rPr lang="en-US" b="1" dirty="0">
                <a:solidFill>
                  <a:srgbClr val="FFFF00"/>
                </a:solidFill>
              </a:rPr>
              <a:t> painting at </a:t>
            </a:r>
            <a:r>
              <a:rPr lang="en-US" b="1" dirty="0" err="1">
                <a:solidFill>
                  <a:srgbClr val="FFFF00"/>
                </a:solidFill>
              </a:rPr>
              <a:t>Mamadai</a:t>
            </a:r>
            <a:endParaRPr lang="en-US" b="1" dirty="0">
              <a:solidFill>
                <a:srgbClr val="FFFF00"/>
              </a:solidFill>
            </a:endParaRPr>
          </a:p>
          <a:p>
            <a:pPr lvl="4">
              <a:defRPr/>
            </a:pPr>
            <a:r>
              <a:rPr lang="en-US" b="1" dirty="0">
                <a:solidFill>
                  <a:srgbClr val="FFFF00"/>
                </a:solidFill>
              </a:rPr>
              <a:t>Culture/Country: </a:t>
            </a:r>
            <a:r>
              <a:rPr lang="en-US" b="1" dirty="0" smtClean="0">
                <a:solidFill>
                  <a:srgbClr val="FFFF00"/>
                </a:solidFill>
              </a:rPr>
              <a:t>Kimberly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(Australia</a:t>
            </a:r>
            <a:r>
              <a:rPr lang="en-US" b="1" dirty="0">
                <a:solidFill>
                  <a:srgbClr val="FFFF00"/>
                </a:solidFill>
              </a:rPr>
              <a:t>)</a:t>
            </a:r>
          </a:p>
          <a:p>
            <a:pPr lvl="4">
              <a:defRPr/>
            </a:pPr>
            <a:r>
              <a:rPr lang="en-US" b="1" dirty="0">
                <a:solidFill>
                  <a:srgbClr val="FFFF00"/>
                </a:solidFill>
              </a:rPr>
              <a:t>Medium: Photograph</a:t>
            </a:r>
          </a:p>
          <a:p>
            <a:pPr lvl="4">
              <a:defRPr/>
            </a:pPr>
            <a:r>
              <a:rPr lang="en-US" b="1" dirty="0">
                <a:solidFill>
                  <a:srgbClr val="FFFF00"/>
                </a:solidFill>
              </a:rPr>
              <a:t>Date: 1960's</a:t>
            </a:r>
          </a:p>
        </p:txBody>
      </p:sp>
      <p:sp>
        <p:nvSpPr>
          <p:cNvPr id="4" name="Rectangle 3"/>
          <p:cNvSpPr/>
          <p:nvPr/>
        </p:nvSpPr>
        <p:spPr>
          <a:xfrm>
            <a:off x="8006869" y="349875"/>
            <a:ext cx="652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20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123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2812" y="5274353"/>
            <a:ext cx="84807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b="1" u="sng" dirty="0" smtClean="0">
                <a:solidFill>
                  <a:srgbClr val="FFFF00"/>
                </a:solidFill>
              </a:rPr>
              <a:t>Title</a:t>
            </a:r>
            <a:r>
              <a:rPr lang="en-US" b="1" dirty="0" smtClean="0">
                <a:solidFill>
                  <a:srgbClr val="FFFF00"/>
                </a:solidFill>
              </a:rPr>
              <a:t>:  A masked Instructor and one of his </a:t>
            </a:r>
            <a:r>
              <a:rPr lang="en-US" b="1" dirty="0" smtClean="0">
                <a:solidFill>
                  <a:srgbClr val="FFFF00"/>
                </a:solidFill>
              </a:rPr>
              <a:t>students during </a:t>
            </a:r>
            <a:r>
              <a:rPr lang="en-US" b="1" dirty="0" smtClean="0">
                <a:solidFill>
                  <a:srgbClr val="FFFF00"/>
                </a:solidFill>
              </a:rPr>
              <a:t>an initiation ceremony</a:t>
            </a:r>
          </a:p>
          <a:p>
            <a:pPr marL="342900" indent="-342900"/>
            <a:r>
              <a:rPr lang="en-US" b="1" u="sng" dirty="0" smtClean="0">
                <a:solidFill>
                  <a:srgbClr val="FFFF00"/>
                </a:solidFill>
              </a:rPr>
              <a:t>Material/Medium</a:t>
            </a:r>
            <a:r>
              <a:rPr lang="en-US" b="1" dirty="0" smtClean="0">
                <a:solidFill>
                  <a:srgbClr val="FFFF00"/>
                </a:solidFill>
              </a:rPr>
              <a:t>:  Photograph</a:t>
            </a:r>
          </a:p>
          <a:p>
            <a:pPr marL="342900" indent="-342900"/>
            <a:r>
              <a:rPr lang="en-US" b="1" u="sng" dirty="0" smtClean="0">
                <a:solidFill>
                  <a:srgbClr val="FFFF00"/>
                </a:solidFill>
              </a:rPr>
              <a:t>Location/Culture</a:t>
            </a:r>
            <a:r>
              <a:rPr lang="en-US" b="1" dirty="0" smtClean="0">
                <a:solidFill>
                  <a:srgbClr val="FFFF00"/>
                </a:solidFill>
              </a:rPr>
              <a:t>:  </a:t>
            </a:r>
            <a:r>
              <a:rPr lang="en-US" b="1" dirty="0" err="1" smtClean="0">
                <a:solidFill>
                  <a:srgbClr val="FFFF00"/>
                </a:solidFill>
              </a:rPr>
              <a:t>Pende</a:t>
            </a:r>
            <a:r>
              <a:rPr lang="en-US" b="1" dirty="0" smtClean="0">
                <a:solidFill>
                  <a:srgbClr val="FFFF00"/>
                </a:solidFill>
              </a:rPr>
              <a:t> (Democratic Republic of Congo)</a:t>
            </a:r>
          </a:p>
          <a:p>
            <a:pPr marL="342900" indent="-342900"/>
            <a:r>
              <a:rPr lang="en-US" b="1" u="sng" dirty="0" smtClean="0">
                <a:solidFill>
                  <a:srgbClr val="FFFF00"/>
                </a:solidFill>
              </a:rPr>
              <a:t>Date</a:t>
            </a:r>
            <a:r>
              <a:rPr lang="en-US" b="1" dirty="0" smtClean="0">
                <a:solidFill>
                  <a:srgbClr val="FFFF00"/>
                </a:solidFill>
              </a:rPr>
              <a:t>: 20</a:t>
            </a:r>
            <a:r>
              <a:rPr lang="en-US" b="1" baseline="30000" dirty="0" smtClean="0">
                <a:solidFill>
                  <a:srgbClr val="FFFF00"/>
                </a:solidFill>
              </a:rPr>
              <a:t>th</a:t>
            </a:r>
            <a:r>
              <a:rPr lang="en-US" b="1" dirty="0" smtClean="0">
                <a:solidFill>
                  <a:srgbClr val="FFFF00"/>
                </a:solidFill>
              </a:rPr>
              <a:t> century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" name="Picture 4" descr="G:\My Pictures.3\NEW YORK CUSTOMS HOUSE\NEW YORK CUSTOMS HOUSE 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622" y="257796"/>
            <a:ext cx="3231197" cy="48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2812" y="429500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47330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08" y="251280"/>
            <a:ext cx="4019550" cy="63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16558" y="5101727"/>
            <a:ext cx="41099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00"/>
                </a:solidFill>
              </a:rPr>
              <a:t>Title: Power figure </a:t>
            </a:r>
            <a:endParaRPr lang="en-US" b="1" dirty="0">
              <a:solidFill>
                <a:srgbClr val="FFFF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00"/>
                </a:solidFill>
              </a:rPr>
              <a:t>Material</a:t>
            </a:r>
            <a:r>
              <a:rPr lang="en-US" b="1" dirty="0" smtClean="0">
                <a:solidFill>
                  <a:srgbClr val="FFFF00"/>
                </a:solidFill>
              </a:rPr>
              <a:t>: Mixed media  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Culture: </a:t>
            </a:r>
            <a:r>
              <a:rPr lang="en-US" b="1" dirty="0" err="1" smtClean="0">
                <a:solidFill>
                  <a:srgbClr val="FFFF00"/>
                </a:solidFill>
              </a:rPr>
              <a:t>Kongo</a:t>
            </a:r>
            <a:r>
              <a:rPr lang="en-US" b="1" dirty="0" smtClean="0">
                <a:solidFill>
                  <a:srgbClr val="FFFF00"/>
                </a:solidFill>
              </a:rPr>
              <a:t> (Democratic Republic of Congo)                                                                                                                    Date: 20th century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55971" y="251280"/>
            <a:ext cx="4186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2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20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54" y="493845"/>
            <a:ext cx="3811124" cy="585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76766" y="4486838"/>
            <a:ext cx="46442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00"/>
                </a:solidFill>
              </a:rPr>
              <a:t>Title: “Monkey” Power Figure with nails      </a:t>
            </a:r>
            <a:r>
              <a:rPr lang="en-US" b="1" dirty="0" smtClean="0">
                <a:solidFill>
                  <a:srgbClr val="FFFF00"/>
                </a:solidFill>
              </a:rPr>
              <a:t>Material</a:t>
            </a:r>
            <a:r>
              <a:rPr lang="en-US" b="1" dirty="0">
                <a:solidFill>
                  <a:srgbClr val="FFFF00"/>
                </a:solidFill>
              </a:rPr>
              <a:t>: Mixed media  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Culture: </a:t>
            </a:r>
            <a:r>
              <a:rPr lang="en-US" b="1" dirty="0" err="1">
                <a:solidFill>
                  <a:srgbClr val="FFFF00"/>
                </a:solidFill>
              </a:rPr>
              <a:t>Kongo</a:t>
            </a:r>
            <a:r>
              <a:rPr lang="en-US" b="1" dirty="0">
                <a:solidFill>
                  <a:srgbClr val="FFFF00"/>
                </a:solidFill>
              </a:rPr>
              <a:t> (Democratic Republic of Congo)                                                                                                                   </a:t>
            </a:r>
            <a:endParaRPr lang="en-US" b="1" dirty="0" smtClean="0">
              <a:solidFill>
                <a:srgbClr val="FFFF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Date: 20</a:t>
            </a:r>
            <a:r>
              <a:rPr lang="en-US" b="1" baseline="30000" dirty="0">
                <a:solidFill>
                  <a:srgbClr val="FFFF00"/>
                </a:solidFill>
              </a:rPr>
              <a:t>th</a:t>
            </a:r>
            <a:r>
              <a:rPr lang="en-US" b="1" dirty="0">
                <a:solidFill>
                  <a:srgbClr val="FFFF00"/>
                </a:solidFill>
              </a:rPr>
              <a:t> century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062895" y="470242"/>
            <a:ext cx="4186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3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99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266700"/>
            <a:ext cx="6489700" cy="6311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13199" y="2666423"/>
            <a:ext cx="29975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NIGER REPUBLIC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3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41" y="188324"/>
            <a:ext cx="7233799" cy="444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85" y="4797774"/>
            <a:ext cx="9139115" cy="2446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u="sng" dirty="0" smtClean="0">
                <a:solidFill>
                  <a:srgbClr val="FFFF00"/>
                </a:solidFill>
              </a:rPr>
              <a:t>Title</a:t>
            </a:r>
            <a:r>
              <a:rPr lang="en-US" b="1" dirty="0" smtClean="0">
                <a:solidFill>
                  <a:srgbClr val="FFFF00"/>
                </a:solidFill>
              </a:rPr>
              <a:t>:  Bachelors performing the YANKE dance to attract women during the GEREWOL festival. </a:t>
            </a:r>
          </a:p>
          <a:p>
            <a:pPr>
              <a:lnSpc>
                <a:spcPct val="150000"/>
              </a:lnSpc>
            </a:pPr>
            <a:r>
              <a:rPr lang="en-US" b="1" u="sng" dirty="0" smtClean="0">
                <a:solidFill>
                  <a:srgbClr val="FFFF00"/>
                </a:solidFill>
              </a:rPr>
              <a:t>Material/Medium</a:t>
            </a:r>
            <a:r>
              <a:rPr lang="en-US" b="1" dirty="0" smtClean="0">
                <a:solidFill>
                  <a:srgbClr val="FFFF00"/>
                </a:solidFill>
              </a:rPr>
              <a:t>: Photograph</a:t>
            </a:r>
          </a:p>
          <a:p>
            <a:pPr>
              <a:lnSpc>
                <a:spcPct val="150000"/>
              </a:lnSpc>
            </a:pPr>
            <a:r>
              <a:rPr lang="en-US" b="1" u="sng" dirty="0" smtClean="0">
                <a:solidFill>
                  <a:srgbClr val="FFFF00"/>
                </a:solidFill>
              </a:rPr>
              <a:t>Culture</a:t>
            </a:r>
            <a:r>
              <a:rPr lang="en-US" b="1" dirty="0" smtClean="0">
                <a:solidFill>
                  <a:srgbClr val="FFFF00"/>
                </a:solidFill>
              </a:rPr>
              <a:t>: </a:t>
            </a:r>
            <a:r>
              <a:rPr lang="en-US" b="1" dirty="0" err="1" smtClean="0">
                <a:solidFill>
                  <a:srgbClr val="FFFF00"/>
                </a:solidFill>
              </a:rPr>
              <a:t>Wodaabe</a:t>
            </a:r>
            <a:r>
              <a:rPr lang="en-US" b="1" dirty="0" smtClean="0">
                <a:solidFill>
                  <a:srgbClr val="FFFF00"/>
                </a:solidFill>
              </a:rPr>
              <a:t> (Niger Republic) </a:t>
            </a:r>
          </a:p>
          <a:p>
            <a:r>
              <a:rPr lang="en-US" b="1" u="sng" dirty="0" smtClean="0">
                <a:solidFill>
                  <a:srgbClr val="FFFF00"/>
                </a:solidFill>
              </a:rPr>
              <a:t>Date</a:t>
            </a:r>
            <a:r>
              <a:rPr lang="en-US" b="1" dirty="0" smtClean="0">
                <a:solidFill>
                  <a:srgbClr val="FFFF00"/>
                </a:solidFill>
              </a:rPr>
              <a:t>: </a:t>
            </a:r>
            <a:r>
              <a:rPr lang="en-US" b="1" dirty="0" smtClean="0">
                <a:solidFill>
                  <a:srgbClr val="FFFF00"/>
                </a:solidFill>
              </a:rPr>
              <a:t>1990s                         											 	</a:t>
            </a:r>
            <a:r>
              <a:rPr lang="en-US" sz="3600" b="1" dirty="0" smtClean="0">
                <a:solidFill>
                  <a:srgbClr val="FFFF00"/>
                </a:solidFill>
              </a:rPr>
              <a:t>	4</a:t>
            </a:r>
            <a:endParaRPr lang="en-US" sz="3600" dirty="0">
              <a:solidFill>
                <a:srgbClr val="FFFF00"/>
              </a:solidFill>
            </a:endParaRPr>
          </a:p>
          <a:p>
            <a:endParaRPr lang="en-US" b="1" dirty="0" smtClean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074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228600"/>
            <a:ext cx="50419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51368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16923</TotalTime>
  <Words>482</Words>
  <Application>Microsoft Macintosh PowerPoint</Application>
  <PresentationFormat>On-screen Show (4:3)</PresentationFormat>
  <Paragraphs>100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Black</vt:lpstr>
      <vt:lpstr>African and Oceanic Art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Emily Sturges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African and Oceanic Art </dc:title>
  <dc:creator>Emily Sturges</dc:creator>
  <cp:lastModifiedBy>Emily Sturges</cp:lastModifiedBy>
  <cp:revision>29</cp:revision>
  <dcterms:created xsi:type="dcterms:W3CDTF">2015-03-26T18:01:29Z</dcterms:created>
  <dcterms:modified xsi:type="dcterms:W3CDTF">2015-04-13T05:04:06Z</dcterms:modified>
</cp:coreProperties>
</file>